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0"/>
  </p:notesMasterIdLst>
  <p:sldIdLst>
    <p:sldId id="256" r:id="rId2"/>
    <p:sldId id="258" r:id="rId3"/>
    <p:sldId id="259" r:id="rId4"/>
    <p:sldId id="260" r:id="rId5"/>
    <p:sldId id="261" r:id="rId6"/>
    <p:sldId id="262" r:id="rId7"/>
    <p:sldId id="263" r:id="rId8"/>
    <p:sldId id="264" r:id="rId9"/>
  </p:sldIdLst>
  <p:sldSz cx="9144000" cy="5143500" type="screen16x9"/>
  <p:notesSz cx="6858000" cy="9144000"/>
  <p:embeddedFontLst>
    <p:embeddedFont>
      <p:font typeface="Lato" panose="020F0502020204030203" pitchFamily="34" charset="77"/>
      <p:regular r:id="rId11"/>
      <p:bold r:id="rId12"/>
      <p:italic r:id="rId13"/>
      <p:boldItalic r:id="rId14"/>
    </p:embeddedFont>
    <p:embeddedFont>
      <p:font typeface="Lato Light" panose="020F0302020204030203" pitchFamily="34" charset="77"/>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850700"/>
            <a:ext cx="9144000" cy="15963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311700" y="1939850"/>
            <a:ext cx="8520600" cy="85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200"/>
              <a:buFont typeface="Lato Light"/>
              <a:buNone/>
              <a:defRPr sz="5200">
                <a:latin typeface="Lato Light"/>
                <a:ea typeface="Lato Light"/>
                <a:cs typeface="Lato Light"/>
                <a:sym typeface="Lato 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540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9" name="Google Shape;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1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1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1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5" name="Google Shape;6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1" name="Google Shape;71;p1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72" name="Google Shape;72;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txBox="1">
            <a:spLocks noGrp="1"/>
          </p:cNvSpPr>
          <p:nvPr>
            <p:ph type="title"/>
          </p:nvPr>
        </p:nvSpPr>
        <p:spPr>
          <a:xfrm>
            <a:off x="311700" y="134400"/>
            <a:ext cx="8520600" cy="572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
          <p:cNvSpPr txBox="1">
            <a:spLocks noGrp="1"/>
          </p:cNvSpPr>
          <p:nvPr>
            <p:ph type="body" idx="1"/>
          </p:nvPr>
        </p:nvSpPr>
        <p:spPr>
          <a:xfrm>
            <a:off x="311700" y="804575"/>
            <a:ext cx="8520600" cy="38586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b="1"/>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19"/>
        <p:cNvGrpSpPr/>
        <p:nvPr/>
      </p:nvGrpSpPr>
      <p:grpSpPr>
        <a:xfrm>
          <a:off x="0" y="0"/>
          <a:ext cx="0" cy="0"/>
          <a:chOff x="0" y="0"/>
          <a:chExt cx="0" cy="0"/>
        </a:xfrm>
      </p:grpSpPr>
      <p:sp>
        <p:nvSpPr>
          <p:cNvPr id="20" name="Google Shape;20;p4"/>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p:nvPr/>
        </p:nvSpPr>
        <p:spPr>
          <a:xfrm>
            <a:off x="2530550" y="1194000"/>
            <a:ext cx="6303300" cy="113400"/>
          </a:xfrm>
          <a:prstGeom prst="rect">
            <a:avLst/>
          </a:prstGeom>
          <a:solidFill>
            <a:srgbClr val="FFFFF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p:nvPr/>
        </p:nvSpPr>
        <p:spPr>
          <a:xfrm>
            <a:off x="307875" y="1194000"/>
            <a:ext cx="2024100" cy="113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title"/>
          </p:nvPr>
        </p:nvSpPr>
        <p:spPr>
          <a:xfrm>
            <a:off x="307875" y="1444550"/>
            <a:ext cx="2024100" cy="2975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000"/>
              <a:buNone/>
              <a:defRPr sz="2000" b="1">
                <a:solidFill>
                  <a:srgbClr val="FFFFFF"/>
                </a:solidFill>
              </a:defRPr>
            </a:lvl1pPr>
            <a:lvl2pPr lvl="1" algn="l">
              <a:lnSpc>
                <a:spcPct val="100000"/>
              </a:lnSpc>
              <a:spcBef>
                <a:spcPts val="0"/>
              </a:spcBef>
              <a:spcAft>
                <a:spcPts val="0"/>
              </a:spcAft>
              <a:buClr>
                <a:srgbClr val="FFFFFF"/>
              </a:buClr>
              <a:buSzPts val="2000"/>
              <a:buNone/>
              <a:defRPr sz="2000" b="1">
                <a:solidFill>
                  <a:srgbClr val="FFFFFF"/>
                </a:solidFill>
              </a:defRPr>
            </a:lvl2pPr>
            <a:lvl3pPr lvl="2" algn="l">
              <a:lnSpc>
                <a:spcPct val="100000"/>
              </a:lnSpc>
              <a:spcBef>
                <a:spcPts val="0"/>
              </a:spcBef>
              <a:spcAft>
                <a:spcPts val="0"/>
              </a:spcAft>
              <a:buClr>
                <a:srgbClr val="FFFFFF"/>
              </a:buClr>
              <a:buSzPts val="2000"/>
              <a:buNone/>
              <a:defRPr sz="2000" b="1">
                <a:solidFill>
                  <a:srgbClr val="FFFFFF"/>
                </a:solidFill>
              </a:defRPr>
            </a:lvl3pPr>
            <a:lvl4pPr lvl="3" algn="l">
              <a:lnSpc>
                <a:spcPct val="100000"/>
              </a:lnSpc>
              <a:spcBef>
                <a:spcPts val="0"/>
              </a:spcBef>
              <a:spcAft>
                <a:spcPts val="0"/>
              </a:spcAft>
              <a:buClr>
                <a:srgbClr val="FFFFFF"/>
              </a:buClr>
              <a:buSzPts val="2000"/>
              <a:buNone/>
              <a:defRPr sz="2000" b="1">
                <a:solidFill>
                  <a:srgbClr val="FFFFFF"/>
                </a:solidFill>
              </a:defRPr>
            </a:lvl4pPr>
            <a:lvl5pPr lvl="4" algn="l">
              <a:lnSpc>
                <a:spcPct val="100000"/>
              </a:lnSpc>
              <a:spcBef>
                <a:spcPts val="0"/>
              </a:spcBef>
              <a:spcAft>
                <a:spcPts val="0"/>
              </a:spcAft>
              <a:buClr>
                <a:srgbClr val="FFFFFF"/>
              </a:buClr>
              <a:buSzPts val="2000"/>
              <a:buNone/>
              <a:defRPr sz="2000" b="1">
                <a:solidFill>
                  <a:srgbClr val="FFFFFF"/>
                </a:solidFill>
              </a:defRPr>
            </a:lvl5pPr>
            <a:lvl6pPr lvl="5" algn="l">
              <a:lnSpc>
                <a:spcPct val="100000"/>
              </a:lnSpc>
              <a:spcBef>
                <a:spcPts val="0"/>
              </a:spcBef>
              <a:spcAft>
                <a:spcPts val="0"/>
              </a:spcAft>
              <a:buClr>
                <a:srgbClr val="FFFFFF"/>
              </a:buClr>
              <a:buSzPts val="2000"/>
              <a:buNone/>
              <a:defRPr sz="2000" b="1">
                <a:solidFill>
                  <a:srgbClr val="FFFFFF"/>
                </a:solidFill>
              </a:defRPr>
            </a:lvl6pPr>
            <a:lvl7pPr lvl="6" algn="l">
              <a:lnSpc>
                <a:spcPct val="100000"/>
              </a:lnSpc>
              <a:spcBef>
                <a:spcPts val="0"/>
              </a:spcBef>
              <a:spcAft>
                <a:spcPts val="0"/>
              </a:spcAft>
              <a:buClr>
                <a:srgbClr val="FFFFFF"/>
              </a:buClr>
              <a:buSzPts val="2000"/>
              <a:buNone/>
              <a:defRPr sz="2000" b="1">
                <a:solidFill>
                  <a:srgbClr val="FFFFFF"/>
                </a:solidFill>
              </a:defRPr>
            </a:lvl7pPr>
            <a:lvl8pPr lvl="7" algn="l">
              <a:lnSpc>
                <a:spcPct val="100000"/>
              </a:lnSpc>
              <a:spcBef>
                <a:spcPts val="0"/>
              </a:spcBef>
              <a:spcAft>
                <a:spcPts val="0"/>
              </a:spcAft>
              <a:buClr>
                <a:srgbClr val="FFFFFF"/>
              </a:buClr>
              <a:buSzPts val="2000"/>
              <a:buNone/>
              <a:defRPr sz="2000" b="1">
                <a:solidFill>
                  <a:srgbClr val="FFFFFF"/>
                </a:solidFill>
              </a:defRPr>
            </a:lvl8pPr>
            <a:lvl9pPr lvl="8" algn="l">
              <a:lnSpc>
                <a:spcPct val="100000"/>
              </a:lnSpc>
              <a:spcBef>
                <a:spcPts val="0"/>
              </a:spcBef>
              <a:spcAft>
                <a:spcPts val="0"/>
              </a:spcAft>
              <a:buClr>
                <a:srgbClr val="FFFFFF"/>
              </a:buClr>
              <a:buSzPts val="2000"/>
              <a:buNone/>
              <a:defRPr sz="2000" b="1">
                <a:solidFill>
                  <a:srgbClr val="FFFFFF"/>
                </a:solidFill>
              </a:defRPr>
            </a:lvl9pPr>
          </a:lstStyle>
          <a:p>
            <a:endParaRPr/>
          </a:p>
        </p:txBody>
      </p:sp>
      <p:sp>
        <p:nvSpPr>
          <p:cNvPr id="24" name="Google Shape;24;p4"/>
          <p:cNvSpPr txBox="1">
            <a:spLocks noGrp="1"/>
          </p:cNvSpPr>
          <p:nvPr>
            <p:ph type="body" idx="1"/>
          </p:nvPr>
        </p:nvSpPr>
        <p:spPr>
          <a:xfrm>
            <a:off x="2530550" y="1444550"/>
            <a:ext cx="6303300" cy="2615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FFFFFF"/>
              </a:buClr>
              <a:buSzPts val="1400"/>
              <a:buChar char="●"/>
              <a:defRPr sz="1400" b="1">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26"/>
        <p:cNvGrpSpPr/>
        <p:nvPr/>
      </p:nvGrpSpPr>
      <p:grpSpPr>
        <a:xfrm>
          <a:off x="0" y="0"/>
          <a:ext cx="0" cy="0"/>
          <a:chOff x="0" y="0"/>
          <a:chExt cx="0" cy="0"/>
        </a:xfrm>
      </p:grpSpPr>
      <p:sp>
        <p:nvSpPr>
          <p:cNvPr id="27" name="Google Shape;27;p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p:nvPr/>
        </p:nvSpPr>
        <p:spPr>
          <a:xfrm>
            <a:off x="0" y="0"/>
            <a:ext cx="4583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363750" y="554850"/>
            <a:ext cx="3855900" cy="4033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5"/>
          <p:cNvSpPr txBox="1">
            <a:spLocks noGrp="1"/>
          </p:cNvSpPr>
          <p:nvPr>
            <p:ph type="body" idx="1"/>
          </p:nvPr>
        </p:nvSpPr>
        <p:spPr>
          <a:xfrm>
            <a:off x="4947374" y="554850"/>
            <a:ext cx="3855900" cy="4033800"/>
          </a:xfrm>
          <a:prstGeom prst="rect">
            <a:avLst/>
          </a:prstGeom>
          <a:noFill/>
          <a:ln>
            <a:noFill/>
          </a:ln>
        </p:spPr>
        <p:txBody>
          <a:bodyPr spcFirstLastPara="1" wrap="square" lIns="91425" tIns="91425" rIns="91425" bIns="91425" anchor="ctr" anchorCtr="0">
            <a:normAutofit/>
          </a:bodyPr>
          <a:lstStyle>
            <a:lvl1pPr marL="457200" lvl="0" indent="-330200" algn="l">
              <a:lnSpc>
                <a:spcPct val="115000"/>
              </a:lnSpc>
              <a:spcBef>
                <a:spcPts val="0"/>
              </a:spcBef>
              <a:spcAft>
                <a:spcPts val="0"/>
              </a:spcAft>
              <a:buClr>
                <a:schemeClr val="dk2"/>
              </a:buClr>
              <a:buSzPts val="1600"/>
              <a:buChar char="●"/>
              <a:defRPr sz="1600" b="1">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32"/>
        <p:cNvGrpSpPr/>
        <p:nvPr/>
      </p:nvGrpSpPr>
      <p:grpSpPr>
        <a:xfrm>
          <a:off x="0" y="0"/>
          <a:ext cx="0" cy="0"/>
          <a:chOff x="0" y="0"/>
          <a:chExt cx="0" cy="0"/>
        </a:xfrm>
      </p:grpSpPr>
      <p:sp>
        <p:nvSpPr>
          <p:cNvPr id="33" name="Google Shape;33;p6"/>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p:nvPr/>
        </p:nvSpPr>
        <p:spPr>
          <a:xfrm>
            <a:off x="388425" y="636500"/>
            <a:ext cx="2789700" cy="579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
          <p:cNvSpPr txBox="1">
            <a:spLocks noGrp="1"/>
          </p:cNvSpPr>
          <p:nvPr>
            <p:ph type="title"/>
          </p:nvPr>
        </p:nvSpPr>
        <p:spPr>
          <a:xfrm>
            <a:off x="308775" y="770525"/>
            <a:ext cx="2866800" cy="375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38" name="Google Shape;38;p6"/>
          <p:cNvSpPr txBox="1">
            <a:spLocks noGrp="1"/>
          </p:cNvSpPr>
          <p:nvPr>
            <p:ph type="body" idx="1"/>
          </p:nvPr>
        </p:nvSpPr>
        <p:spPr>
          <a:xfrm>
            <a:off x="4022850" y="770525"/>
            <a:ext cx="4919400" cy="38118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b="1">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39" name="Google Shape;3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2" name="Google Shape;4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8"/>
          <p:cNvSpPr txBox="1">
            <a:spLocks noGrp="1"/>
          </p:cNvSpPr>
          <p:nvPr>
            <p:ph type="body" idx="1"/>
          </p:nvPr>
        </p:nvSpPr>
        <p:spPr>
          <a:xfrm>
            <a:off x="311700" y="826200"/>
            <a:ext cx="3999900" cy="3837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b="1"/>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p8"/>
          <p:cNvSpPr txBox="1">
            <a:spLocks noGrp="1"/>
          </p:cNvSpPr>
          <p:nvPr>
            <p:ph type="body" idx="2"/>
          </p:nvPr>
        </p:nvSpPr>
        <p:spPr>
          <a:xfrm>
            <a:off x="4832400" y="826200"/>
            <a:ext cx="3999900" cy="3837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b="1"/>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7" name="Google Shape;47;p8"/>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8"/>
          <p:cNvSpPr txBox="1">
            <a:spLocks noGrp="1"/>
          </p:cNvSpPr>
          <p:nvPr>
            <p:ph type="title"/>
          </p:nvPr>
        </p:nvSpPr>
        <p:spPr>
          <a:xfrm>
            <a:off x="311700" y="134400"/>
            <a:ext cx="8520600" cy="572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9"/>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9"/>
          <p:cNvSpPr txBox="1">
            <a:spLocks noGrp="1"/>
          </p:cNvSpPr>
          <p:nvPr>
            <p:ph type="title"/>
          </p:nvPr>
        </p:nvSpPr>
        <p:spPr>
          <a:xfrm>
            <a:off x="311700" y="134400"/>
            <a:ext cx="8520600" cy="572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1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6" name="Google Shape;5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11700" y="1939850"/>
            <a:ext cx="8520600" cy="857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COMPSCI 326</a:t>
            </a:r>
            <a:endParaRPr/>
          </a:p>
        </p:txBody>
      </p:sp>
      <p:sp>
        <p:nvSpPr>
          <p:cNvPr id="80" name="Google Shape;80;p16"/>
          <p:cNvSpPr txBox="1">
            <a:spLocks noGrp="1"/>
          </p:cNvSpPr>
          <p:nvPr>
            <p:ph type="subTitle" idx="1"/>
          </p:nvPr>
        </p:nvSpPr>
        <p:spPr>
          <a:xfrm>
            <a:off x="311700" y="2834125"/>
            <a:ext cx="8520600" cy="540900"/>
          </a:xfrm>
          <a:prstGeom prst="rect">
            <a:avLst/>
          </a:prstGeom>
          <a:noFill/>
          <a:ln>
            <a:noFill/>
          </a:ln>
        </p:spPr>
        <p:txBody>
          <a:bodyPr spcFirstLastPara="1" wrap="square" lIns="91425" tIns="91425" rIns="91425" bIns="91425" anchor="ctr" anchorCtr="0">
            <a:normAutofit fontScale="92500"/>
          </a:bodyPr>
          <a:lstStyle/>
          <a:p>
            <a:pPr marL="0" lvl="0" indent="0" algn="ctr" rtl="0">
              <a:lnSpc>
                <a:spcPct val="100000"/>
              </a:lnSpc>
              <a:spcBef>
                <a:spcPts val="0"/>
              </a:spcBef>
              <a:spcAft>
                <a:spcPts val="0"/>
              </a:spcAft>
              <a:buSzPct val="108108"/>
              <a:buNone/>
            </a:pPr>
            <a:r>
              <a:rPr lang="en"/>
              <a:t>Lecture 05: JavaScript Modules and Classes</a:t>
            </a:r>
            <a:endParaRPr/>
          </a:p>
        </p:txBody>
      </p:sp>
      <p:pic>
        <p:nvPicPr>
          <p:cNvPr id="81" name="Google Shape;81;p16"/>
          <p:cNvPicPr preferRelativeResize="0"/>
          <p:nvPr/>
        </p:nvPicPr>
        <p:blipFill rotWithShape="1">
          <a:blip r:embed="rId3">
            <a:alphaModFix/>
          </a:blip>
          <a:srcRect/>
          <a:stretch/>
        </p:blipFill>
        <p:spPr>
          <a:xfrm>
            <a:off x="2673538" y="100800"/>
            <a:ext cx="3796924" cy="1635050"/>
          </a:xfrm>
          <a:prstGeom prst="rect">
            <a:avLst/>
          </a:prstGeom>
          <a:noFill/>
          <a:ln>
            <a:noFill/>
          </a:ln>
        </p:spPr>
      </p:pic>
      <p:pic>
        <p:nvPicPr>
          <p:cNvPr id="82" name="Google Shape;82;p16"/>
          <p:cNvPicPr preferRelativeResize="0"/>
          <p:nvPr/>
        </p:nvPicPr>
        <p:blipFill rotWithShape="1">
          <a:blip r:embed="rId4">
            <a:alphaModFix/>
          </a:blip>
          <a:srcRect/>
          <a:stretch/>
        </p:blipFill>
        <p:spPr>
          <a:xfrm>
            <a:off x="7126101" y="3375025"/>
            <a:ext cx="1706198" cy="1710126"/>
          </a:xfrm>
          <a:prstGeom prst="rect">
            <a:avLst/>
          </a:prstGeom>
          <a:noFill/>
          <a:ln>
            <a:noFill/>
          </a:ln>
        </p:spPr>
      </p:pic>
      <p:pic>
        <p:nvPicPr>
          <p:cNvPr id="83" name="Google Shape;83;p16"/>
          <p:cNvPicPr preferRelativeResize="0"/>
          <p:nvPr/>
        </p:nvPicPr>
        <p:blipFill rotWithShape="1">
          <a:blip r:embed="rId5">
            <a:alphaModFix/>
          </a:blip>
          <a:srcRect/>
          <a:stretch/>
        </p:blipFill>
        <p:spPr>
          <a:xfrm>
            <a:off x="264400" y="3527326"/>
            <a:ext cx="2718976" cy="147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134400"/>
            <a:ext cx="8520600" cy="5727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en"/>
              <a:t>“use strict”;</a:t>
            </a:r>
            <a:endParaRPr/>
          </a:p>
        </p:txBody>
      </p:sp>
      <p:sp>
        <p:nvSpPr>
          <p:cNvPr id="95" name="Google Shape;95;p18"/>
          <p:cNvSpPr txBox="1">
            <a:spLocks noGrp="1"/>
          </p:cNvSpPr>
          <p:nvPr>
            <p:ph type="body" idx="1"/>
          </p:nvPr>
        </p:nvSpPr>
        <p:spPr>
          <a:xfrm>
            <a:off x="311700" y="804575"/>
            <a:ext cx="8520600" cy="3858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b="0"/>
              <a:t>JavaScript's strict mode, introduced in ECMAScript 5, is a way to opt in to a restricted variant of JavaScript, thereby implicitly opting-out of "sloppy mode". </a:t>
            </a:r>
            <a:endParaRPr b="0"/>
          </a:p>
          <a:p>
            <a:pPr marL="0" lvl="0" indent="0" algn="l" rtl="0">
              <a:lnSpc>
                <a:spcPct val="115000"/>
              </a:lnSpc>
              <a:spcBef>
                <a:spcPts val="1200"/>
              </a:spcBef>
              <a:spcAft>
                <a:spcPts val="0"/>
              </a:spcAft>
              <a:buSzPts val="1800"/>
              <a:buNone/>
            </a:pPr>
            <a:r>
              <a:rPr lang="en" b="0"/>
              <a:t>Strict mode isn't just a subset: it intentionally has different semantics from normal code. Browsers not supporting strict mode will run strict mode code with different behavior from browsers that do, so don't rely on strict mode without feature-testing for support for the relevant aspects of strict mode. </a:t>
            </a:r>
            <a:endParaRPr b="0"/>
          </a:p>
          <a:p>
            <a:pPr marL="0" lvl="0" indent="0" algn="l" rtl="0">
              <a:lnSpc>
                <a:spcPct val="115000"/>
              </a:lnSpc>
              <a:spcBef>
                <a:spcPts val="1200"/>
              </a:spcBef>
              <a:spcAft>
                <a:spcPts val="1200"/>
              </a:spcAft>
              <a:buSzPts val="1800"/>
              <a:buNone/>
            </a:pPr>
            <a:r>
              <a:rPr lang="en" b="0"/>
              <a:t>Strict mode code and non-strict mode code can coexist, so scripts can opt into strict mode incrementally.</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07875" y="1444550"/>
            <a:ext cx="2024100" cy="2975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000"/>
              <a:buNone/>
            </a:pPr>
            <a:r>
              <a:rPr lang="en"/>
              <a:t>“use strict”;</a:t>
            </a:r>
            <a:endParaRPr/>
          </a:p>
        </p:txBody>
      </p:sp>
      <p:sp>
        <p:nvSpPr>
          <p:cNvPr id="101" name="Google Shape;101;p19"/>
          <p:cNvSpPr txBox="1">
            <a:spLocks noGrp="1"/>
          </p:cNvSpPr>
          <p:nvPr>
            <p:ph type="body" idx="1"/>
          </p:nvPr>
        </p:nvSpPr>
        <p:spPr>
          <a:xfrm>
            <a:off x="2530550" y="1444550"/>
            <a:ext cx="6303300" cy="26151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ct val="108108"/>
              <a:buNone/>
            </a:pPr>
            <a:r>
              <a:rPr lang="en"/>
              <a:t>Strict mode makes several changes to normal JavaScript semantics:</a:t>
            </a:r>
            <a:endParaRPr/>
          </a:p>
          <a:p>
            <a:pPr marL="457200" lvl="0" indent="-310832" algn="l" rtl="0">
              <a:lnSpc>
                <a:spcPct val="115000"/>
              </a:lnSpc>
              <a:spcBef>
                <a:spcPts val="1600"/>
              </a:spcBef>
              <a:spcAft>
                <a:spcPts val="0"/>
              </a:spcAft>
              <a:buSzPct val="100000"/>
              <a:buChar char="●"/>
            </a:pPr>
            <a:r>
              <a:rPr lang="en" b="0"/>
              <a:t>Eliminates some JavaScript silent errors by changing them to throw errors.</a:t>
            </a:r>
            <a:br>
              <a:rPr lang="en" b="0"/>
            </a:br>
            <a:endParaRPr b="0"/>
          </a:p>
          <a:p>
            <a:pPr marL="457200" lvl="0" indent="-310832" algn="l" rtl="0">
              <a:lnSpc>
                <a:spcPct val="115000"/>
              </a:lnSpc>
              <a:spcBef>
                <a:spcPts val="0"/>
              </a:spcBef>
              <a:spcAft>
                <a:spcPts val="0"/>
              </a:spcAft>
              <a:buSzPct val="100000"/>
              <a:buChar char="●"/>
            </a:pPr>
            <a:r>
              <a:rPr lang="en" b="0"/>
              <a:t>Fixes mistakes that make it difficult for JavaScript engines to perform optimizations: strict mode code can sometimes be made to run faster than identical code that's not strict mode.</a:t>
            </a:r>
            <a:br>
              <a:rPr lang="en" b="0"/>
            </a:br>
            <a:endParaRPr b="0"/>
          </a:p>
          <a:p>
            <a:pPr marL="457200" lvl="0" indent="-310832" algn="l" rtl="0">
              <a:lnSpc>
                <a:spcPct val="115000"/>
              </a:lnSpc>
              <a:spcBef>
                <a:spcPts val="0"/>
              </a:spcBef>
              <a:spcAft>
                <a:spcPts val="0"/>
              </a:spcAft>
              <a:buSzPct val="100000"/>
              <a:buChar char="●"/>
            </a:pPr>
            <a:r>
              <a:rPr lang="en" b="0"/>
              <a:t>Prohibits some syntax likely to be defined in future versions of ECMAScript.</a:t>
            </a:r>
            <a:endParaRPr b="0"/>
          </a:p>
          <a:p>
            <a:pPr marL="0" lvl="0" indent="0" algn="l" rtl="0">
              <a:lnSpc>
                <a:spcPct val="115000"/>
              </a:lnSpc>
              <a:spcBef>
                <a:spcPts val="1600"/>
              </a:spcBef>
              <a:spcAft>
                <a:spcPts val="1600"/>
              </a:spcAft>
              <a:buSzPct val="108108"/>
              <a:buNone/>
            </a:pPr>
            <a:endParaRPr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63750" y="554850"/>
            <a:ext cx="3855900" cy="4033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t>Loading external JavaScript files</a:t>
            </a:r>
            <a:endParaRPr/>
          </a:p>
        </p:txBody>
      </p:sp>
      <p:sp>
        <p:nvSpPr>
          <p:cNvPr id="107" name="Google Shape;107;p20"/>
          <p:cNvSpPr txBox="1">
            <a:spLocks noGrp="1"/>
          </p:cNvSpPr>
          <p:nvPr>
            <p:ph type="body" idx="1"/>
          </p:nvPr>
        </p:nvSpPr>
        <p:spPr>
          <a:xfrm>
            <a:off x="4947374" y="554850"/>
            <a:ext cx="3855900" cy="4033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SzPts val="1600"/>
              <a:buNone/>
            </a:pPr>
            <a:r>
              <a:rPr lang="en" b="0"/>
              <a:t>We have seen how to execute JavaScript in the browser by using &lt;script&gt;...&lt;/script&gt; with JavaScript code in between.</a:t>
            </a:r>
            <a:endParaRPr b="0"/>
          </a:p>
          <a:p>
            <a:pPr marL="0" lvl="0" indent="0" algn="l" rtl="0">
              <a:lnSpc>
                <a:spcPct val="115000"/>
              </a:lnSpc>
              <a:spcBef>
                <a:spcPts val="1600"/>
              </a:spcBef>
              <a:spcAft>
                <a:spcPts val="0"/>
              </a:spcAft>
              <a:buSzPts val="1600"/>
              <a:buNone/>
            </a:pPr>
            <a:r>
              <a:rPr lang="en" b="0"/>
              <a:t>To get organized, it is best to separate the JavaScript code from the HTML.</a:t>
            </a:r>
            <a:endParaRPr b="0"/>
          </a:p>
          <a:p>
            <a:pPr marL="0" lvl="0" indent="0" algn="l" rtl="0">
              <a:lnSpc>
                <a:spcPct val="115000"/>
              </a:lnSpc>
              <a:spcBef>
                <a:spcPts val="1600"/>
              </a:spcBef>
              <a:spcAft>
                <a:spcPts val="0"/>
              </a:spcAft>
              <a:buSzPts val="1600"/>
              <a:buNone/>
            </a:pPr>
            <a:r>
              <a:rPr lang="en" b="0"/>
              <a:t>This will allow us to develop the JavaScript code independently of the HTML that includes it.</a:t>
            </a:r>
            <a:endParaRPr b="0"/>
          </a:p>
          <a:p>
            <a:pPr marL="0" lvl="0" indent="0" algn="l" rtl="0">
              <a:lnSpc>
                <a:spcPct val="115000"/>
              </a:lnSpc>
              <a:spcBef>
                <a:spcPts val="1600"/>
              </a:spcBef>
              <a:spcAft>
                <a:spcPts val="1600"/>
              </a:spcAft>
              <a:buSzPts val="1600"/>
              <a:buNone/>
            </a:pPr>
            <a:r>
              <a:rPr lang="en"/>
              <a:t>&lt;script src=”file.js”&gt;&lt;/script&gt;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63750" y="554850"/>
            <a:ext cx="3855900" cy="4033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t>Organizing JavaScript Code</a:t>
            </a:r>
            <a:endParaRPr/>
          </a:p>
        </p:txBody>
      </p:sp>
      <p:sp>
        <p:nvSpPr>
          <p:cNvPr id="113" name="Google Shape;113;p21"/>
          <p:cNvSpPr txBox="1">
            <a:spLocks noGrp="1"/>
          </p:cNvSpPr>
          <p:nvPr>
            <p:ph type="body" idx="1"/>
          </p:nvPr>
        </p:nvSpPr>
        <p:spPr>
          <a:xfrm>
            <a:off x="4947374" y="554850"/>
            <a:ext cx="3855900" cy="4033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SzPts val="1600"/>
              <a:buNone/>
            </a:pPr>
            <a:r>
              <a:rPr lang="en"/>
              <a:t>JavaScript was originally intended to be a “glue” scripting language.</a:t>
            </a:r>
            <a:endParaRPr/>
          </a:p>
          <a:p>
            <a:pPr marL="0" lvl="0" indent="0" algn="l" rtl="0">
              <a:lnSpc>
                <a:spcPct val="115000"/>
              </a:lnSpc>
              <a:spcBef>
                <a:spcPts val="1600"/>
              </a:spcBef>
              <a:spcAft>
                <a:spcPts val="0"/>
              </a:spcAft>
              <a:buSzPts val="1600"/>
              <a:buNone/>
            </a:pPr>
            <a:r>
              <a:rPr lang="en" b="0"/>
              <a:t>Now, entire JavaScript applications are built to run in a browser.</a:t>
            </a:r>
            <a:endParaRPr b="0"/>
          </a:p>
          <a:p>
            <a:pPr marL="0" lvl="0" indent="0" algn="l" rtl="0">
              <a:lnSpc>
                <a:spcPct val="115000"/>
              </a:lnSpc>
              <a:spcBef>
                <a:spcPts val="1600"/>
              </a:spcBef>
              <a:spcAft>
                <a:spcPts val="0"/>
              </a:spcAft>
              <a:buSzPts val="1600"/>
              <a:buNone/>
            </a:pPr>
            <a:r>
              <a:rPr lang="en" b="0"/>
              <a:t>Large applications need language support for organizing code.</a:t>
            </a:r>
            <a:endParaRPr b="0"/>
          </a:p>
          <a:p>
            <a:pPr marL="0" lvl="0" indent="0" algn="l" rtl="0">
              <a:lnSpc>
                <a:spcPct val="115000"/>
              </a:lnSpc>
              <a:spcBef>
                <a:spcPts val="1600"/>
              </a:spcBef>
              <a:spcAft>
                <a:spcPts val="0"/>
              </a:spcAft>
              <a:buSzPts val="1600"/>
              <a:buNone/>
            </a:pPr>
            <a:r>
              <a:rPr lang="en" b="0"/>
              <a:t>JavaScript provides two important constructs for doing this:</a:t>
            </a:r>
            <a:endParaRPr b="0"/>
          </a:p>
          <a:p>
            <a:pPr marL="457200" lvl="0" indent="-330200" algn="l" rtl="0">
              <a:lnSpc>
                <a:spcPct val="115000"/>
              </a:lnSpc>
              <a:spcBef>
                <a:spcPts val="1600"/>
              </a:spcBef>
              <a:spcAft>
                <a:spcPts val="0"/>
              </a:spcAft>
              <a:buSzPts val="1600"/>
              <a:buChar char="●"/>
            </a:pPr>
            <a:r>
              <a:rPr lang="en" b="0"/>
              <a:t>Modules</a:t>
            </a:r>
            <a:endParaRPr b="0"/>
          </a:p>
          <a:p>
            <a:pPr marL="457200" lvl="0" indent="-330200" algn="l" rtl="0">
              <a:lnSpc>
                <a:spcPct val="115000"/>
              </a:lnSpc>
              <a:spcBef>
                <a:spcPts val="0"/>
              </a:spcBef>
              <a:spcAft>
                <a:spcPts val="0"/>
              </a:spcAft>
              <a:buSzPts val="1600"/>
              <a:buChar char="●"/>
            </a:pPr>
            <a:r>
              <a:rPr lang="en" b="0"/>
              <a:t>Classes</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08775" y="770525"/>
            <a:ext cx="2866800" cy="3753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Modules</a:t>
            </a:r>
            <a:endParaRPr/>
          </a:p>
        </p:txBody>
      </p:sp>
      <p:sp>
        <p:nvSpPr>
          <p:cNvPr id="119" name="Google Shape;119;p22"/>
          <p:cNvSpPr txBox="1">
            <a:spLocks noGrp="1"/>
          </p:cNvSpPr>
          <p:nvPr>
            <p:ph type="body" idx="1"/>
          </p:nvPr>
        </p:nvSpPr>
        <p:spPr>
          <a:xfrm>
            <a:off x="4022850" y="770525"/>
            <a:ext cx="4919400" cy="3811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400"/>
              <a:buNone/>
            </a:pPr>
            <a:r>
              <a:rPr lang="en"/>
              <a:t>What are JavaScript modules?</a:t>
            </a:r>
            <a:endParaRPr/>
          </a:p>
          <a:p>
            <a:pPr marL="0" lvl="0" indent="0" algn="l" rtl="0">
              <a:lnSpc>
                <a:spcPct val="115000"/>
              </a:lnSpc>
              <a:spcBef>
                <a:spcPts val="1600"/>
              </a:spcBef>
              <a:spcAft>
                <a:spcPts val="0"/>
              </a:spcAft>
              <a:buSzPts val="1400"/>
              <a:buNone/>
            </a:pPr>
            <a:r>
              <a:rPr lang="en" b="0"/>
              <a:t>JavaScript modules are separate files containing code definitions.</a:t>
            </a:r>
            <a:endParaRPr b="0"/>
          </a:p>
          <a:p>
            <a:pPr marL="0" lvl="0" indent="0" algn="l" rtl="0">
              <a:lnSpc>
                <a:spcPct val="115000"/>
              </a:lnSpc>
              <a:spcBef>
                <a:spcPts val="1600"/>
              </a:spcBef>
              <a:spcAft>
                <a:spcPts val="0"/>
              </a:spcAft>
              <a:buSzPts val="1400"/>
              <a:buNone/>
            </a:pPr>
            <a:r>
              <a:rPr lang="en" b="0"/>
              <a:t>Modules allow us to isolate related code and operations in order to better organize components of an application.</a:t>
            </a:r>
            <a:endParaRPr b="0"/>
          </a:p>
          <a:p>
            <a:pPr marL="0" lvl="0" indent="0" algn="l" rtl="0">
              <a:lnSpc>
                <a:spcPct val="115000"/>
              </a:lnSpc>
              <a:spcBef>
                <a:spcPts val="1600"/>
              </a:spcBef>
              <a:spcAft>
                <a:spcPts val="0"/>
              </a:spcAft>
              <a:buSzPts val="1400"/>
              <a:buNone/>
            </a:pPr>
            <a:r>
              <a:rPr lang="en" b="0"/>
              <a:t>A module can provide access to its functionality by </a:t>
            </a:r>
            <a:r>
              <a:rPr lang="en" b="0" i="1"/>
              <a:t>exporting</a:t>
            </a:r>
            <a:r>
              <a:rPr lang="en" b="0"/>
              <a:t> definitions.</a:t>
            </a:r>
            <a:endParaRPr b="0"/>
          </a:p>
          <a:p>
            <a:pPr marL="0" lvl="0" indent="0" algn="l" rtl="0">
              <a:lnSpc>
                <a:spcPct val="115000"/>
              </a:lnSpc>
              <a:spcBef>
                <a:spcPts val="1600"/>
              </a:spcBef>
              <a:spcAft>
                <a:spcPts val="1600"/>
              </a:spcAft>
              <a:buSzPts val="1400"/>
              <a:buNone/>
            </a:pPr>
            <a:r>
              <a:rPr lang="en" b="0"/>
              <a:t>A module can use functionality from another module by </a:t>
            </a:r>
            <a:r>
              <a:rPr lang="en" b="0" i="1"/>
              <a:t>importing</a:t>
            </a:r>
            <a:r>
              <a:rPr lang="en" b="0"/>
              <a:t> definitions.</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08775" y="770525"/>
            <a:ext cx="2866800" cy="3753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Classes</a:t>
            </a:r>
            <a:endParaRPr/>
          </a:p>
        </p:txBody>
      </p:sp>
      <p:sp>
        <p:nvSpPr>
          <p:cNvPr id="125" name="Google Shape;125;p23"/>
          <p:cNvSpPr txBox="1">
            <a:spLocks noGrp="1"/>
          </p:cNvSpPr>
          <p:nvPr>
            <p:ph type="body" idx="1"/>
          </p:nvPr>
        </p:nvSpPr>
        <p:spPr>
          <a:xfrm>
            <a:off x="4022850" y="770525"/>
            <a:ext cx="4919400" cy="38118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ct val="108108"/>
              <a:buNone/>
            </a:pPr>
            <a:r>
              <a:rPr lang="en"/>
              <a:t>What are JavaScript classes?</a:t>
            </a:r>
            <a:endParaRPr/>
          </a:p>
          <a:p>
            <a:pPr marL="0" lvl="0" indent="0" algn="l" rtl="0">
              <a:lnSpc>
                <a:spcPct val="115000"/>
              </a:lnSpc>
              <a:spcBef>
                <a:spcPts val="1600"/>
              </a:spcBef>
              <a:spcAft>
                <a:spcPts val="0"/>
              </a:spcAft>
              <a:buSzPct val="108108"/>
              <a:buNone/>
            </a:pPr>
            <a:r>
              <a:rPr lang="en" b="0"/>
              <a:t>JavaScript classes allow us to organize our code and functionality together in the form of a template.</a:t>
            </a:r>
            <a:endParaRPr b="0"/>
          </a:p>
          <a:p>
            <a:pPr marL="0" lvl="0" indent="0" algn="l" rtl="0">
              <a:lnSpc>
                <a:spcPct val="115000"/>
              </a:lnSpc>
              <a:spcBef>
                <a:spcPts val="1600"/>
              </a:spcBef>
              <a:spcAft>
                <a:spcPts val="0"/>
              </a:spcAft>
              <a:buSzPct val="108108"/>
              <a:buNone/>
            </a:pPr>
            <a:r>
              <a:rPr lang="en" b="0"/>
              <a:t>We can use the </a:t>
            </a:r>
            <a:r>
              <a:rPr lang="en"/>
              <a:t>new</a:t>
            </a:r>
            <a:r>
              <a:rPr lang="en" b="0"/>
              <a:t> operator to create “instances” of a JavaScript class.</a:t>
            </a:r>
            <a:endParaRPr b="0"/>
          </a:p>
          <a:p>
            <a:pPr marL="0" lvl="0" indent="0" algn="l" rtl="0">
              <a:lnSpc>
                <a:spcPct val="115000"/>
              </a:lnSpc>
              <a:spcBef>
                <a:spcPts val="1600"/>
              </a:spcBef>
              <a:spcAft>
                <a:spcPts val="0"/>
              </a:spcAft>
              <a:buSzPct val="108108"/>
              <a:buNone/>
            </a:pPr>
            <a:r>
              <a:rPr lang="en" b="0"/>
              <a:t>Classes allow for class and instance variables.</a:t>
            </a:r>
            <a:endParaRPr b="0"/>
          </a:p>
          <a:p>
            <a:pPr marL="0" lvl="0" indent="0" algn="l" rtl="0">
              <a:lnSpc>
                <a:spcPct val="115000"/>
              </a:lnSpc>
              <a:spcBef>
                <a:spcPts val="1600"/>
              </a:spcBef>
              <a:spcAft>
                <a:spcPts val="0"/>
              </a:spcAft>
              <a:buSzPct val="108108"/>
              <a:buNone/>
            </a:pPr>
            <a:r>
              <a:rPr lang="en" b="0"/>
              <a:t>Classes also provide setters/getters.</a:t>
            </a:r>
            <a:endParaRPr b="0"/>
          </a:p>
          <a:p>
            <a:pPr marL="0" lvl="0" indent="0" algn="l" rtl="0">
              <a:lnSpc>
                <a:spcPct val="115000"/>
              </a:lnSpc>
              <a:spcBef>
                <a:spcPts val="1600"/>
              </a:spcBef>
              <a:spcAft>
                <a:spcPts val="0"/>
              </a:spcAft>
              <a:buSzPct val="108108"/>
              <a:buNone/>
            </a:pPr>
            <a:r>
              <a:rPr lang="en" b="0"/>
              <a:t>Classes can also reuse functionality using inheritance.</a:t>
            </a:r>
            <a:endParaRPr b="0"/>
          </a:p>
          <a:p>
            <a:pPr marL="0" lvl="0" indent="0" algn="l" rtl="0">
              <a:lnSpc>
                <a:spcPct val="115000"/>
              </a:lnSpc>
              <a:spcBef>
                <a:spcPts val="1600"/>
              </a:spcBef>
              <a:spcAft>
                <a:spcPts val="1600"/>
              </a:spcAft>
              <a:buSzPct val="108108"/>
              <a:buNone/>
            </a:pPr>
            <a:r>
              <a:rPr lang="en" b="0" i="1"/>
              <a:t>Although we will cover classes, it should be recognized that they are not used as much as in other languages that force it upon you. Often, there are better ways to organize your code.</a:t>
            </a:r>
            <a:endParaRPr b="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134400"/>
            <a:ext cx="8520600" cy="5727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en"/>
              <a:t>The End</a:t>
            </a:r>
            <a:endParaRPr/>
          </a:p>
        </p:txBody>
      </p:sp>
      <p:pic>
        <p:nvPicPr>
          <p:cNvPr id="131" name="Google Shape;131;p24"/>
          <p:cNvPicPr preferRelativeResize="0"/>
          <p:nvPr/>
        </p:nvPicPr>
        <p:blipFill rotWithShape="1">
          <a:blip r:embed="rId3">
            <a:alphaModFix/>
          </a:blip>
          <a:srcRect/>
          <a:stretch/>
        </p:blipFill>
        <p:spPr>
          <a:xfrm>
            <a:off x="-40550" y="-22813"/>
            <a:ext cx="9225101" cy="5189125"/>
          </a:xfrm>
          <a:prstGeom prst="rect">
            <a:avLst/>
          </a:prstGeom>
          <a:noFill/>
          <a:ln>
            <a:noFill/>
          </a:ln>
        </p:spPr>
      </p:pic>
    </p:spTree>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466</Words>
  <Application>Microsoft Macintosh PowerPoint</Application>
  <PresentationFormat>On-screen Show (16:9)</PresentationFormat>
  <Paragraphs>38</Paragraphs>
  <Slides>8</Slides>
  <Notes>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Lato</vt:lpstr>
      <vt:lpstr>Arial</vt:lpstr>
      <vt:lpstr>Lato Light</vt:lpstr>
      <vt:lpstr>Tim Richards Style</vt:lpstr>
      <vt:lpstr>COMPSCI 326</vt:lpstr>
      <vt:lpstr>“use strict”;</vt:lpstr>
      <vt:lpstr>“use strict”;</vt:lpstr>
      <vt:lpstr>Loading external JavaScript files</vt:lpstr>
      <vt:lpstr>Organizing JavaScript Code</vt:lpstr>
      <vt:lpstr>Modules</vt:lpstr>
      <vt:lpstr>Classes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326</dc:title>
  <cp:lastModifiedBy>Timothy Richards</cp:lastModifiedBy>
  <cp:revision>1</cp:revision>
  <dcterms:modified xsi:type="dcterms:W3CDTF">2023-02-20T19:09:42Z</dcterms:modified>
</cp:coreProperties>
</file>